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7"/>
  </p:notesMasterIdLst>
  <p:sldIdLst>
    <p:sldId id="262" r:id="rId2"/>
    <p:sldId id="256" r:id="rId3"/>
    <p:sldId id="257" r:id="rId4"/>
    <p:sldId id="277" r:id="rId5"/>
    <p:sldId id="281" r:id="rId6"/>
    <p:sldId id="258" r:id="rId7"/>
    <p:sldId id="278" r:id="rId8"/>
    <p:sldId id="259" r:id="rId9"/>
    <p:sldId id="271" r:id="rId10"/>
    <p:sldId id="272" r:id="rId11"/>
    <p:sldId id="282" r:id="rId12"/>
    <p:sldId id="260" r:id="rId13"/>
    <p:sldId id="273" r:id="rId14"/>
    <p:sldId id="274" r:id="rId15"/>
    <p:sldId id="275" r:id="rId16"/>
    <p:sldId id="276" r:id="rId17"/>
    <p:sldId id="263" r:id="rId18"/>
    <p:sldId id="264" r:id="rId19"/>
    <p:sldId id="265" r:id="rId20"/>
    <p:sldId id="266" r:id="rId21"/>
    <p:sldId id="267" r:id="rId22"/>
    <p:sldId id="268" r:id="rId23"/>
    <p:sldId id="280" r:id="rId24"/>
    <p:sldId id="269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20" y="-8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D12A04-5CB1-450D-A763-04566222D2CB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24D84E-F823-4C02-9920-F9058F212F8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689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4D84E-F823-4C02-9920-F9058F212F8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15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11.02.2009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332656"/>
            <a:ext cx="8352928" cy="1252728"/>
          </a:xfrm>
        </p:spPr>
        <p:txBody>
          <a:bodyPr/>
          <a:lstStyle/>
          <a:p>
            <a:pPr marL="0" indent="0" algn="ctr">
              <a:buNone/>
            </a:pPr>
            <a:r>
              <a:rPr lang="ru-RU" altLang="ru-RU" sz="37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Атюрьевский</a:t>
            </a:r>
            <a:r>
              <a:rPr lang="ru-RU" altLang="ru-RU" sz="37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муниципальный район</a:t>
            </a:r>
            <a:r>
              <a:rPr lang="ru-RU" altLang="ru-RU" sz="37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700" b="1" kern="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700" dirty="0">
              <a:solidFill>
                <a:srgbClr val="FF330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40768"/>
            <a:ext cx="2947304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512" y="1628800"/>
            <a:ext cx="6480720" cy="4968552"/>
          </a:xfrm>
        </p:spPr>
        <p:txBody>
          <a:bodyPr/>
          <a:lstStyle/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endParaRPr lang="ru-RU" altLang="ru-RU" sz="36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36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kern="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Волгапкиной</a:t>
            </a:r>
            <a:r>
              <a:rPr lang="ru-RU" altLang="ru-RU" sz="3600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3600" b="1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Нины Дмитриевны, </a:t>
            </a:r>
          </a:p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ru-RU" altLang="ru-RU" sz="2400" kern="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2800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учителя русского языка и литературы</a:t>
            </a:r>
            <a:endParaRPr lang="ru-RU" altLang="ru-RU" sz="2800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algn="ctr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r>
              <a:rPr lang="ru-RU" altLang="ru-RU" sz="2800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МБОУ «Атюрьевская средняя общеобразовательная школа №2»</a:t>
            </a:r>
            <a:br>
              <a:rPr lang="ru-RU" altLang="ru-RU" sz="2800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kern="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Атюрьевского</a:t>
            </a:r>
            <a:r>
              <a:rPr lang="ru-RU" altLang="ru-RU" sz="2800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муниципального района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5060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2009" r="4653" b="1741"/>
          <a:stretch/>
        </p:blipFill>
        <p:spPr>
          <a:xfrm>
            <a:off x="81481" y="90534"/>
            <a:ext cx="3041965" cy="433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r="4097" b="4268"/>
          <a:stretch/>
        </p:blipFill>
        <p:spPr>
          <a:xfrm>
            <a:off x="2915816" y="1052736"/>
            <a:ext cx="3250195" cy="45496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2973" b="3234"/>
          <a:stretch/>
        </p:blipFill>
        <p:spPr>
          <a:xfrm>
            <a:off x="5832074" y="2258838"/>
            <a:ext cx="3300353" cy="459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15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внеурочной деятельности обучающихся по учебным предметам.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52059"/>
            <a:ext cx="4221299" cy="58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31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внеурочной деятельности обучающихся по учебным предметам.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1453" r="1883" b="2178"/>
          <a:stretch/>
        </p:blipFill>
        <p:spPr>
          <a:xfrm>
            <a:off x="107504" y="1180603"/>
            <a:ext cx="4032448" cy="56500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1584" r="1702" b="1386"/>
          <a:stretch/>
        </p:blipFill>
        <p:spPr>
          <a:xfrm>
            <a:off x="4788024" y="1151341"/>
            <a:ext cx="3960440" cy="567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68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188" r="1520"/>
          <a:stretch/>
        </p:blipFill>
        <p:spPr>
          <a:xfrm>
            <a:off x="323528" y="116632"/>
            <a:ext cx="4153742" cy="5877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187" r="5152" b="2047"/>
          <a:stretch/>
        </p:blipFill>
        <p:spPr>
          <a:xfrm>
            <a:off x="4860032" y="980728"/>
            <a:ext cx="4018658" cy="577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40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716" r="2610" b="4951"/>
          <a:stretch/>
        </p:blipFill>
        <p:spPr>
          <a:xfrm>
            <a:off x="4716016" y="923694"/>
            <a:ext cx="4219586" cy="56932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4011613" cy="554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3205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" r="2792" b="1782"/>
          <a:stretch/>
        </p:blipFill>
        <p:spPr>
          <a:xfrm>
            <a:off x="179512" y="116632"/>
            <a:ext cx="4032448" cy="56928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" r="2611" b="1254"/>
          <a:stretch/>
        </p:blipFill>
        <p:spPr>
          <a:xfrm>
            <a:off x="4745859" y="764704"/>
            <a:ext cx="4181278" cy="59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06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" r="3393" b="1799"/>
          <a:stretch/>
        </p:blipFill>
        <p:spPr>
          <a:xfrm>
            <a:off x="2267744" y="260648"/>
            <a:ext cx="4377919" cy="625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56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79442"/>
            <a:ext cx="4295179" cy="60785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985" y="779442"/>
            <a:ext cx="4303498" cy="609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93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 t="2277" r="2829" b="5197"/>
          <a:stretch/>
        </p:blipFill>
        <p:spPr>
          <a:xfrm>
            <a:off x="2697932" y="1340768"/>
            <a:ext cx="4034308" cy="548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48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уроков, мастер-классов, мероприятия.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2" t="4356" r="1521" b="7327"/>
          <a:stretch/>
        </p:blipFill>
        <p:spPr>
          <a:xfrm>
            <a:off x="2262632" y="602374"/>
            <a:ext cx="4829648" cy="620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70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772816"/>
            <a:ext cx="8892480" cy="4536504"/>
          </a:xfrm>
        </p:spPr>
        <p:txBody>
          <a:bodyPr/>
          <a:lstStyle/>
          <a:p>
            <a:pPr lvl="0" algn="l" defTabSz="449263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Дата рождения: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17.02.1968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г.</a:t>
            </a:r>
          </a:p>
          <a:p>
            <a:pPr lvl="0" algn="l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Профессиональное </a:t>
            </a: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1990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г., </a:t>
            </a:r>
          </a:p>
          <a:p>
            <a:pPr lvl="0" algn="l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МГУ 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им. </a:t>
            </a:r>
            <a:r>
              <a:rPr lang="ru-RU" altLang="ru-RU" sz="28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Н.П.Огарева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ru-RU" altLang="ru-RU" sz="2800" kern="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altLang="ru-RU" sz="2800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специальности: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преподаватель русского языка и литературы </a:t>
            </a:r>
            <a:endParaRPr lang="ru-RU" altLang="ru-RU" sz="28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№ диплома: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№435606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,</a:t>
            </a:r>
            <a:r>
              <a:rPr lang="ru-RU" altLang="ru-RU" sz="2800" kern="0" dirty="0" smtClean="0">
                <a:solidFill>
                  <a:srgbClr val="000000"/>
                </a:solidFill>
                <a:latin typeface="Times New Roman" pitchFamily="18" charset="0"/>
                <a:cs typeface="Lucida Sans Unicode"/>
              </a:rPr>
              <a:t> </a:t>
            </a: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дата выдачи: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28.06.1990 </a:t>
            </a:r>
            <a:r>
              <a:rPr lang="ru-RU" altLang="ru-RU" sz="28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r>
              <a:rPr lang="ru-RU" altLang="ru-RU" sz="2800" b="1" kern="0" dirty="0">
                <a:solidFill>
                  <a:srgbClr val="002060"/>
                </a:solidFill>
                <a:latin typeface="Arial"/>
                <a:cs typeface="Lucida Sans Unicode"/>
              </a:rPr>
              <a:t> </a:t>
            </a:r>
          </a:p>
          <a:p>
            <a:pPr lvl="0" algn="l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Стаж педагогической работы (по специальности</a:t>
            </a:r>
            <a:r>
              <a:rPr lang="ru-RU" altLang="ru-RU" sz="2800" kern="0" dirty="0" smtClean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):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29 лет.</a:t>
            </a:r>
            <a:endParaRPr lang="ru-RU" altLang="ru-RU" sz="2800" kern="0" dirty="0">
              <a:solidFill>
                <a:srgbClr val="002060"/>
              </a:solidFill>
              <a:latin typeface="Times New Roman" pitchFamily="18" charset="0"/>
              <a:cs typeface="Lucida Sans Unicode"/>
            </a:endParaRPr>
          </a:p>
          <a:p>
            <a:pPr lvl="0" algn="l" defTabSz="449263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Общий трудовой стаж: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29 лет.</a:t>
            </a:r>
            <a:endParaRPr lang="ru-RU" altLang="ru-RU" sz="2800" kern="0" dirty="0">
              <a:solidFill>
                <a:srgbClr val="002060"/>
              </a:solidFill>
              <a:latin typeface="Times New Roman" pitchFamily="18" charset="0"/>
              <a:cs typeface="Lucida Sans Unicode"/>
            </a:endParaRPr>
          </a:p>
          <a:p>
            <a:pPr lvl="0" algn="l" defTabSz="449263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kern="0" dirty="0">
                <a:solidFill>
                  <a:srgbClr val="FF0000"/>
                </a:solidFill>
                <a:latin typeface="Times New Roman" pitchFamily="18" charset="0"/>
                <a:cs typeface="Lucida Sans Unicode"/>
              </a:rPr>
              <a:t>Наличие квалификационной категории: </a:t>
            </a:r>
            <a:r>
              <a:rPr lang="ru-RU" altLang="ru-RU" sz="2800" kern="0" dirty="0" smtClean="0">
                <a:solidFill>
                  <a:srgbClr val="002060"/>
                </a:solidFill>
                <a:latin typeface="Times New Roman" pitchFamily="18" charset="0"/>
                <a:cs typeface="Lucida Sans Unicode"/>
              </a:rPr>
              <a:t>Первая квалификационная категория 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</a:rPr>
              <a:t>(Приказ № 363 от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/>
                <a:ea typeface="Calibri"/>
              </a:rPr>
              <a:t>06.04.2015г</a:t>
            </a:r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</a:rPr>
              <a:t>.)</a:t>
            </a:r>
            <a:endParaRPr lang="ru-RU" altLang="ru-RU" sz="2400" kern="0" dirty="0">
              <a:solidFill>
                <a:srgbClr val="002060"/>
              </a:solidFill>
              <a:latin typeface="Times New Roman" pitchFamily="18" charset="0"/>
              <a:cs typeface="Lucida Sans Unicode"/>
            </a:endParaRPr>
          </a:p>
          <a:p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080120"/>
          </a:xfrm>
        </p:spPr>
        <p:txBody>
          <a:bodyPr/>
          <a:lstStyle/>
          <a:p>
            <a:pPr marL="182880" indent="0" algn="ctr">
              <a:buNone/>
            </a:pPr>
            <a:r>
              <a:rPr lang="ru-RU" altLang="ru-RU" sz="40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Общие сведения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767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" t="2750" r="3518" b="13927"/>
          <a:stretch/>
        </p:blipFill>
        <p:spPr>
          <a:xfrm>
            <a:off x="2122370" y="764704"/>
            <a:ext cx="4788691" cy="591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475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97" y="908720"/>
            <a:ext cx="4207703" cy="57872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71" y="908720"/>
            <a:ext cx="4136008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65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работе педагогических сообществ, комиссий, жюри конкурсов.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t="8053" r="5551" b="10759"/>
          <a:stretch/>
        </p:blipFill>
        <p:spPr>
          <a:xfrm>
            <a:off x="179512" y="1340767"/>
            <a:ext cx="4289249" cy="54956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t="6997" r="2247" b="12739"/>
          <a:stretch/>
        </p:blipFill>
        <p:spPr>
          <a:xfrm>
            <a:off x="4536684" y="1353493"/>
            <a:ext cx="4526732" cy="55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94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704856" cy="559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844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2"/>
          <p:cNvSpPr txBox="1">
            <a:spLocks/>
          </p:cNvSpPr>
          <p:nvPr/>
        </p:nvSpPr>
        <p:spPr>
          <a:xfrm>
            <a:off x="251520" y="188640"/>
            <a:ext cx="8640960" cy="882119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1320" r="1521"/>
          <a:stretch/>
        </p:blipFill>
        <p:spPr>
          <a:xfrm>
            <a:off x="249182" y="908719"/>
            <a:ext cx="4106794" cy="579213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08720"/>
            <a:ext cx="4169020" cy="579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3418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332656"/>
            <a:ext cx="4304605" cy="613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" t="1320" r="4789" b="1914"/>
          <a:stretch/>
        </p:blipFill>
        <p:spPr>
          <a:xfrm>
            <a:off x="4781249" y="364269"/>
            <a:ext cx="4090128" cy="610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8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04" y="260648"/>
            <a:ext cx="8856984" cy="13681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Стабильные положительные результаты (положительная динамика) освоения обучающимися образовательных программ, по итогам мониторингов, проводимых организацией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48217"/>
            <a:ext cx="3933267" cy="54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69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863313"/>
              </p:ext>
            </p:extLst>
          </p:nvPr>
        </p:nvGraphicFramePr>
        <p:xfrm>
          <a:off x="1043608" y="260648"/>
          <a:ext cx="7056784" cy="2698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2360"/>
                <a:gridCol w="1422360"/>
                <a:gridCol w="971705"/>
                <a:gridCol w="1080120"/>
                <a:gridCol w="1080120"/>
                <a:gridCol w="1080119"/>
              </a:tblGrid>
              <a:tr h="1606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427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  <a:tr h="160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  <a:tr h="82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  <a:tr h="160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  <a:tr h="824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16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  <a:tr h="1606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167848"/>
              </p:ext>
            </p:extLst>
          </p:nvPr>
        </p:nvGraphicFramePr>
        <p:xfrm>
          <a:off x="1043609" y="3212976"/>
          <a:ext cx="7056782" cy="27578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2359"/>
                <a:gridCol w="1422359"/>
                <a:gridCol w="971705"/>
                <a:gridCol w="1080120"/>
                <a:gridCol w="1080120"/>
                <a:gridCol w="1080119"/>
              </a:tblGrid>
              <a:tr h="1685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4292">
                <a:tc rowSpan="9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2016-2017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14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  <a:tr h="168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  <a:tr h="842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2017-2018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14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  <a:tr h="168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  <a:tr h="842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2018-2019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14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(%)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  <a:tr h="168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400" b="1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50121" marR="5012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8623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4"/>
          <p:cNvSpPr txBox="1">
            <a:spLocks/>
          </p:cNvSpPr>
          <p:nvPr/>
        </p:nvSpPr>
        <p:spPr>
          <a:xfrm>
            <a:off x="107504" y="260648"/>
            <a:ext cx="8856984" cy="11521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результаты освоения обучающимися образовательных программ по итогам внешнего мониторинга системы образования 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 t="12408" r="2266" b="2461"/>
          <a:stretch/>
        </p:blipFill>
        <p:spPr>
          <a:xfrm rot="10800000">
            <a:off x="2555776" y="1421828"/>
            <a:ext cx="4464496" cy="544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82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640960" cy="882119"/>
          </a:xfrm>
        </p:spPr>
        <p:txBody>
          <a:bodyPr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программ углубленного изучения предмета, профильного обучения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3169" r="4062" b="15511"/>
          <a:stretch/>
        </p:blipFill>
        <p:spPr>
          <a:xfrm>
            <a:off x="2339752" y="1116742"/>
            <a:ext cx="4680520" cy="572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7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260648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обучающихся во Всероссийской предметной олимпиаде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" t="2112" r="3155" b="8515"/>
          <a:stretch/>
        </p:blipFill>
        <p:spPr>
          <a:xfrm>
            <a:off x="2588917" y="1196752"/>
            <a:ext cx="4348375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75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t="3089" r="3389" b="2021"/>
          <a:stretch/>
        </p:blipFill>
        <p:spPr>
          <a:xfrm rot="10800000">
            <a:off x="179512" y="116632"/>
            <a:ext cx="4019739" cy="5576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" t="1371" r="4027" b="2149"/>
          <a:stretch/>
        </p:blipFill>
        <p:spPr>
          <a:xfrm>
            <a:off x="4932040" y="988720"/>
            <a:ext cx="3960440" cy="565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134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4589" r="2358"/>
          <a:stretch/>
        </p:blipFill>
        <p:spPr>
          <a:xfrm>
            <a:off x="323528" y="188640"/>
            <a:ext cx="3904982" cy="54342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" t="1462" r="1792" b="2051"/>
          <a:stretch/>
        </p:blipFill>
        <p:spPr>
          <a:xfrm>
            <a:off x="4860032" y="908720"/>
            <a:ext cx="4032448" cy="563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77246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251</TotalTime>
  <Words>287</Words>
  <Application>Microsoft Office PowerPoint</Application>
  <PresentationFormat>Экран (4:3)</PresentationFormat>
  <Paragraphs>118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Атюрьевский муниципальный район </vt:lpstr>
      <vt:lpstr>Общие сведения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</dc:title>
  <dc:creator>Учитель</dc:creator>
  <cp:lastModifiedBy>Учитель</cp:lastModifiedBy>
  <cp:revision>19</cp:revision>
  <dcterms:created xsi:type="dcterms:W3CDTF">2009-01-05T22:34:36Z</dcterms:created>
  <dcterms:modified xsi:type="dcterms:W3CDTF">2009-02-10T21:42:36Z</dcterms:modified>
</cp:coreProperties>
</file>